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982" r:id="rId5"/>
    <p:sldId id="979" r:id="rId6"/>
  </p:sldIdLst>
  <p:sldSz cx="12192000" cy="6858000"/>
  <p:notesSz cx="7010400" cy="92964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153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03168-B49E-447C-9902-974E77D28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CBC1C3-A61C-4C76-8BA2-B68725020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CA49C2-313C-41F5-9786-B437D36B5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1841BD-50D3-4B28-BA0F-D0751393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2DE510-2034-4B3F-B80B-42B5AEDF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7731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F6951-0DAA-4A1A-8FC0-2D0BEB4B3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1B35C4-691E-4807-9525-8740B79C4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D84F66-5545-4E7F-8417-730B84A0D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6D1080-75C1-429F-B8B1-7B236F654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CF9AF8-03E5-4E02-BDD4-E025E2D8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4343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E5530C5-C550-4B43-A34D-915CFF297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36817E-6607-4088-8FB2-DED214E87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EDC4AA-5BFF-4DD3-A044-0356D1EEC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CA5FCC-C847-4932-BAE6-5A63B1C8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2325BA-4B13-4A97-9ECC-C40DFF129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4903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B5C49B-E7CD-4078-A65B-1032ECD5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592073-A798-4348-85A9-EC687E4DE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D4FE5B-71E9-4B8E-B691-1EB18F855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A22316-7EEA-4FCA-8EFB-4A3BB6978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59D9D7-1972-493B-985C-2F81DA3AC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109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A8C9-13CD-42A4-8B82-1049A0E83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9B8853-D216-4948-8769-AC5FE5B22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4BF044-AC89-4267-92B2-8AA5723E7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CE2BD0-020A-48B1-88D1-77D7E13DD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3D9E98-960D-42FF-8D8E-EBFD3807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0823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4A252-C462-4E63-853E-60C82F6CB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FE4564-C062-4C91-93E0-2ED484CB6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8A26F6-BD4B-448F-8D42-17DA69A62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857E89-9A71-4C37-9E5B-AABD9336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9619E3-1E46-4603-953A-35623177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CE9178-7B9E-46FA-90B4-57675E64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5566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253DC-DEAB-4E68-8309-6227C512C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F93B7-874B-40E1-8A36-79DA96E4C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DD857B-9FB4-4862-8CA3-8F6267CE4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BE3AAEA-F2E3-45E8-815F-CCDE35310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C5D834-4C79-4F55-92E0-7F77ED56D0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46E81A5-26FA-454B-B8D1-639BD73D2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207A0F5-6F54-48C2-9FFC-A9D8C49C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E171E9-CBFF-45B0-95F6-7843ECC25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6639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E4996-121B-4C3F-A430-D3B22940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4A73020-ECE6-415D-9DEF-4F73A279C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786C6C-D12B-468A-8D32-74DD36908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16AA9BE-1F60-48C5-B31F-9AD51C467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3806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9F6EAE-C205-4839-BB77-C4A39E1E5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47438A1-B894-4905-8234-A70C455A8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CC2645-F359-4B97-9A61-E3AE430E2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5269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9001B-0ACB-45D5-A237-72B925019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0C7E1A-8E6B-42B1-A940-02BC6CE8C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B210EA-23F8-49F0-ABC5-9BE673E91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AC66EB-86C1-4ADF-8DFB-2B757F225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04D46C-9745-479A-9A37-0259245F2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4C0C7A-E7A4-4F1D-BB8A-98303C46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5084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FFAA22-D197-48E0-B97B-F34E22912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A5A28A7-C918-4AEB-88AA-34907166F6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8566151-E62C-4933-A75B-22B3C688A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090E0B-8F1D-4CA0-9D98-75EDF34F2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F48125-C9D3-487F-A4C0-C90020A0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926081-4F07-47A9-8B75-735143051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5103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8876FDA-3A7C-4D9F-9736-287C7944E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A5C374-AEBF-45EB-8795-0B478135A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606B92-6A31-4755-907C-BC2E63897B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50F979-A102-457D-8AFC-02B6E3B62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282012-BAB9-45E1-9805-B74809FC6E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4616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fif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openxmlformats.org/officeDocument/2006/relationships/image" Target="../media/image3.svg"/><Relationship Id="rId12" Type="http://schemas.microsoft.com/office/2007/relationships/hdphoto" Target="../media/hdphoto2.wdp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jpg"/><Relationship Id="rId10" Type="http://schemas.microsoft.com/office/2007/relationships/hdphoto" Target="../media/hdphoto1.wdp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76B8C93-D0CC-425D-BFE4-5E60DCB2C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854" y="0"/>
            <a:ext cx="12303853" cy="6999528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CC64019F-E0BC-4247-AC8E-24B02C49E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58429" y="6116088"/>
            <a:ext cx="1952625" cy="419100"/>
          </a:xfrm>
          <a:prstGeom prst="rect">
            <a:avLst/>
          </a:prstGeom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F0ED78E-CEB7-40BE-BBFE-E4327F6F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062-D7D6-4DDE-BC95-3807BE462608}" type="slidenum">
              <a:rPr lang="es-CO" smtClean="0"/>
              <a:t>1</a:t>
            </a:fld>
            <a:endParaRPr lang="es-CO" dirty="0"/>
          </a:p>
        </p:txBody>
      </p:sp>
      <p:sp>
        <p:nvSpPr>
          <p:cNvPr id="40" name="6 Rectángulo">
            <a:extLst>
              <a:ext uri="{FF2B5EF4-FFF2-40B4-BE49-F238E27FC236}">
                <a16:creationId xmlns:a16="http://schemas.microsoft.com/office/drawing/2014/main" id="{9F4446E2-5C5A-46C7-9545-3A1DC0B174D4}"/>
              </a:ext>
            </a:extLst>
          </p:cNvPr>
          <p:cNvSpPr/>
          <p:nvPr/>
        </p:nvSpPr>
        <p:spPr>
          <a:xfrm>
            <a:off x="145641" y="131705"/>
            <a:ext cx="11934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Proyecto: EPMSC MEDELLIN BELLAVISTA</a:t>
            </a:r>
          </a:p>
        </p:txBody>
      </p:sp>
      <p:sp>
        <p:nvSpPr>
          <p:cNvPr id="41" name="19 CuadroTexto">
            <a:extLst>
              <a:ext uri="{FF2B5EF4-FFF2-40B4-BE49-F238E27FC236}">
                <a16:creationId xmlns:a16="http://schemas.microsoft.com/office/drawing/2014/main" id="{D34FE928-6E11-483E-B6A6-687F9CF94077}"/>
              </a:ext>
            </a:extLst>
          </p:cNvPr>
          <p:cNvSpPr txBox="1"/>
          <p:nvPr/>
        </p:nvSpPr>
        <p:spPr>
          <a:xfrm>
            <a:off x="145641" y="689710"/>
            <a:ext cx="809105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200" dirty="0">
                <a:solidFill>
                  <a:srgbClr val="C050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Descripción: DAR CUMPLIMIENTO A LA SENTENCIA </a:t>
            </a:r>
            <a:r>
              <a:rPr lang="fr-FR" sz="1200" dirty="0">
                <a:solidFill>
                  <a:srgbClr val="C050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FALLO  T-762 DE 2015</a:t>
            </a:r>
            <a:r>
              <a:rPr lang="es-CO" sz="1200" dirty="0">
                <a:solidFill>
                  <a:srgbClr val="C050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s-CO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2" name="Rectangle 181">
            <a:extLst>
              <a:ext uri="{FF2B5EF4-FFF2-40B4-BE49-F238E27FC236}">
                <a16:creationId xmlns:a16="http://schemas.microsoft.com/office/drawing/2014/main" id="{87BDBC3E-1466-4B69-BB02-A213E36F9E3B}"/>
              </a:ext>
            </a:extLst>
          </p:cNvPr>
          <p:cNvSpPr>
            <a:spLocks noChangeArrowheads="1"/>
          </p:cNvSpPr>
          <p:nvPr/>
        </p:nvSpPr>
        <p:spPr bwMode="gray">
          <a:xfrm>
            <a:off x="6003836" y="1351161"/>
            <a:ext cx="5103187" cy="288032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BENEFICIOS ADICIONALES</a:t>
            </a:r>
            <a:endParaRPr lang="en-US" sz="9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28 CuadroTexto">
            <a:extLst>
              <a:ext uri="{FF2B5EF4-FFF2-40B4-BE49-F238E27FC236}">
                <a16:creationId xmlns:a16="http://schemas.microsoft.com/office/drawing/2014/main" id="{C108BF7C-FF05-48F6-927D-3F4808B93D16}"/>
              </a:ext>
            </a:extLst>
          </p:cNvPr>
          <p:cNvSpPr txBox="1"/>
          <p:nvPr/>
        </p:nvSpPr>
        <p:spPr>
          <a:xfrm>
            <a:off x="6003836" y="1654351"/>
            <a:ext cx="5103187" cy="24622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marL="171450" indent="-171450" defTabSz="457189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Adecuación del establecimientos penitenciarios y carcelarios.</a:t>
            </a:r>
          </a:p>
        </p:txBody>
      </p:sp>
      <p:graphicFrame>
        <p:nvGraphicFramePr>
          <p:cNvPr id="44" name="Tabla 43">
            <a:extLst>
              <a:ext uri="{FF2B5EF4-FFF2-40B4-BE49-F238E27FC236}">
                <a16:creationId xmlns:a16="http://schemas.microsoft.com/office/drawing/2014/main" id="{D08B17C1-CE83-47DE-A680-A6A05217EA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534610"/>
              </p:ext>
            </p:extLst>
          </p:nvPr>
        </p:nvGraphicFramePr>
        <p:xfrm>
          <a:off x="6091058" y="2191871"/>
          <a:ext cx="5103187" cy="346480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83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9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9606">
                <a:tc>
                  <a:txBody>
                    <a:bodyPr/>
                    <a:lstStyle/>
                    <a:p>
                      <a:pPr algn="l"/>
                      <a:r>
                        <a:rPr lang="es-CO" sz="15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Estado del proyecto </a:t>
                      </a:r>
                      <a:endParaRPr lang="es-CO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015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5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Ejecución</a:t>
                      </a:r>
                      <a:r>
                        <a:rPr lang="es-CO" sz="15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s-CO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01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809">
                <a:tc>
                  <a:txBody>
                    <a:bodyPr/>
                    <a:lstStyle/>
                    <a:p>
                      <a:pPr algn="l"/>
                      <a:r>
                        <a:rPr lang="es-CO" sz="10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Inicio</a:t>
                      </a:r>
                      <a:r>
                        <a:rPr lang="es-CO" sz="1000" b="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etapa 1</a:t>
                      </a:r>
                      <a:endParaRPr lang="es-CO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0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 abril de 2018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033">
                <a:tc>
                  <a:txBody>
                    <a:bodyPr/>
                    <a:lstStyle/>
                    <a:p>
                      <a:r>
                        <a:rPr lang="es-CO" sz="1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Terminación etapa 1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 junio de 2018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809">
                <a:tc>
                  <a:txBody>
                    <a:bodyPr/>
                    <a:lstStyle/>
                    <a:p>
                      <a:r>
                        <a:rPr lang="es-CO" sz="1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Inicio etapa</a:t>
                      </a:r>
                      <a:r>
                        <a:rPr lang="es-CO" sz="10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 de obra</a:t>
                      </a:r>
                      <a:endParaRPr lang="es-CO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CO" sz="10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03 de julio de 2018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809">
                <a:tc>
                  <a:txBody>
                    <a:bodyPr/>
                    <a:lstStyle/>
                    <a:p>
                      <a:r>
                        <a:rPr lang="es-CO" sz="1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Terminación etapa</a:t>
                      </a:r>
                      <a:r>
                        <a:rPr lang="es-CO" sz="10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 obra </a:t>
                      </a:r>
                      <a:endParaRPr lang="es-CO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CO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 de octubre de 2019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894">
                <a:tc>
                  <a:txBody>
                    <a:bodyPr/>
                    <a:lstStyle/>
                    <a:p>
                      <a:r>
                        <a:rPr lang="es-CO" sz="1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Ejecutor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CO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ENTerritorio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809">
                <a:tc>
                  <a:txBody>
                    <a:bodyPr/>
                    <a:lstStyle/>
                    <a:p>
                      <a:r>
                        <a:rPr lang="es-CO" sz="1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Inversión obra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$ 2.522.035.440</a:t>
                      </a:r>
                      <a:endParaRPr lang="es-CO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8089">
                <a:tc>
                  <a:txBody>
                    <a:bodyPr/>
                    <a:lstStyle/>
                    <a:p>
                      <a:r>
                        <a:rPr lang="es-CO" sz="10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Avance de ejecución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CO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5" name="Rectángulo 44">
            <a:extLst>
              <a:ext uri="{FF2B5EF4-FFF2-40B4-BE49-F238E27FC236}">
                <a16:creationId xmlns:a16="http://schemas.microsoft.com/office/drawing/2014/main" id="{24520D60-360D-4B4D-AF9F-89F67FB28FCE}"/>
              </a:ext>
            </a:extLst>
          </p:cNvPr>
          <p:cNvSpPr/>
          <p:nvPr/>
        </p:nvSpPr>
        <p:spPr>
          <a:xfrm>
            <a:off x="383788" y="3743026"/>
            <a:ext cx="5219629" cy="234538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46" name="Rectangle 181">
            <a:extLst>
              <a:ext uri="{FF2B5EF4-FFF2-40B4-BE49-F238E27FC236}">
                <a16:creationId xmlns:a16="http://schemas.microsoft.com/office/drawing/2014/main" id="{AD394ED9-40A2-413C-90FD-0D7F2986B8EB}"/>
              </a:ext>
            </a:extLst>
          </p:cNvPr>
          <p:cNvSpPr>
            <a:spLocks noChangeArrowheads="1"/>
          </p:cNvSpPr>
          <p:nvPr/>
        </p:nvSpPr>
        <p:spPr bwMode="gray">
          <a:xfrm>
            <a:off x="384216" y="3444063"/>
            <a:ext cx="5219629" cy="208009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REFERENCIAS GRÁFICAS</a:t>
            </a:r>
            <a:endParaRPr lang="en-US" sz="9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7" name="Rectangle 181">
            <a:extLst>
              <a:ext uri="{FF2B5EF4-FFF2-40B4-BE49-F238E27FC236}">
                <a16:creationId xmlns:a16="http://schemas.microsoft.com/office/drawing/2014/main" id="{EFC3CF99-CA2E-40AE-BA55-D18602BF0B17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5358" y="1340768"/>
            <a:ext cx="5228487" cy="288032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AVANCES A LA FECHA</a:t>
            </a:r>
            <a:endParaRPr lang="en-US" sz="9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8" name="CuadroTexto 42">
            <a:extLst>
              <a:ext uri="{FF2B5EF4-FFF2-40B4-BE49-F238E27FC236}">
                <a16:creationId xmlns:a16="http://schemas.microsoft.com/office/drawing/2014/main" id="{CF57DDEB-0558-4DB3-B3B8-48A6D7CAAD70}"/>
              </a:ext>
            </a:extLst>
          </p:cNvPr>
          <p:cNvSpPr txBox="1"/>
          <p:nvPr/>
        </p:nvSpPr>
        <p:spPr>
          <a:xfrm>
            <a:off x="375359" y="1637647"/>
            <a:ext cx="5228486" cy="14773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  <a:defRPr/>
            </a:pPr>
            <a:endParaRPr lang="es-CO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es-CO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Completada etapa de verificación y complementación técnica.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endParaRPr lang="es-CO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es-CO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Terminado, con avance del 100%, el contratista se encuentra realizando reparaciones y rematando actividades.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endParaRPr lang="es-CO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es-CO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es-CO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endParaRPr lang="es-CO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9" name="Imagen 48" descr="Vista aérea de una ciudad&#10;&#10;Descripción generada automáticamente">
            <a:extLst>
              <a:ext uri="{FF2B5EF4-FFF2-40B4-BE49-F238E27FC236}">
                <a16:creationId xmlns:a16="http://schemas.microsoft.com/office/drawing/2014/main" id="{EF02EF4F-500D-4CBE-B21C-68FC6DE7DD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0171" y="3814973"/>
            <a:ext cx="2871140" cy="215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6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76B8C93-D0CC-425D-BFE4-5E60DCB2CF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132"/>
            <a:ext cx="12192000" cy="6999528"/>
          </a:xfrm>
          <a:prstGeom prst="rect">
            <a:avLst/>
          </a:prstGeom>
          <a:noFill/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CC64019F-E0BC-4247-AC8E-24B02C49E3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58429" y="6116088"/>
            <a:ext cx="1952625" cy="419100"/>
          </a:xfrm>
          <a:prstGeom prst="rect">
            <a:avLst/>
          </a:prstGeom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F0ED78E-CEB7-40BE-BBFE-E4327F6F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062-D7D6-4DDE-BC95-3807BE462608}" type="slidenum">
              <a:rPr lang="es-CO" smtClean="0"/>
              <a:t>2</a:t>
            </a:fld>
            <a:endParaRPr lang="es-CO" dirty="0"/>
          </a:p>
        </p:txBody>
      </p:sp>
      <p:sp>
        <p:nvSpPr>
          <p:cNvPr id="36" name="6 Rectángulo">
            <a:extLst>
              <a:ext uri="{FF2B5EF4-FFF2-40B4-BE49-F238E27FC236}">
                <a16:creationId xmlns:a16="http://schemas.microsoft.com/office/drawing/2014/main" id="{065FF9D2-6477-4656-820D-1B737109B07B}"/>
              </a:ext>
            </a:extLst>
          </p:cNvPr>
          <p:cNvSpPr/>
          <p:nvPr/>
        </p:nvSpPr>
        <p:spPr>
          <a:xfrm>
            <a:off x="113980" y="362209"/>
            <a:ext cx="7905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Meta: </a:t>
            </a:r>
            <a:r>
              <a:rPr lang="es-CO" sz="1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CUMPLIMIENTO A LA SENTENCIA FALLO  T-762 DE 2015 </a:t>
            </a:r>
            <a:endParaRPr lang="es-CO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7" name="Group 120">
            <a:extLst>
              <a:ext uri="{FF2B5EF4-FFF2-40B4-BE49-F238E27FC236}">
                <a16:creationId xmlns:a16="http://schemas.microsoft.com/office/drawing/2014/main" id="{CF0914F3-AA28-42F7-903D-882B19031467}"/>
              </a:ext>
            </a:extLst>
          </p:cNvPr>
          <p:cNvGrpSpPr>
            <a:grpSpLocks/>
          </p:cNvGrpSpPr>
          <p:nvPr/>
        </p:nvGrpSpPr>
        <p:grpSpPr bwMode="auto">
          <a:xfrm>
            <a:off x="8654695" y="165399"/>
            <a:ext cx="3052374" cy="1125172"/>
            <a:chOff x="4071" y="1342"/>
            <a:chExt cx="1238" cy="350"/>
          </a:xfrm>
        </p:grpSpPr>
        <p:pic>
          <p:nvPicPr>
            <p:cNvPr id="38" name="Picture 121" descr="j0432549">
              <a:extLst>
                <a:ext uri="{FF2B5EF4-FFF2-40B4-BE49-F238E27FC236}">
                  <a16:creationId xmlns:a16="http://schemas.microsoft.com/office/drawing/2014/main" id="{1325EAA6-5AD0-438F-AF4A-EE63878DB979}"/>
                </a:ext>
              </a:extLst>
            </p:cNvPr>
            <p:cNvPicPr>
              <a:picLocks noChangeArrowheads="1"/>
            </p:cNvPicPr>
            <p:nvPr>
              <p:custDataLst>
                <p:tags r:id="rId1"/>
              </p:custDataLst>
            </p:nvPr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6" y="1342"/>
              <a:ext cx="313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Oval 125">
              <a:extLst>
                <a:ext uri="{FF2B5EF4-FFF2-40B4-BE49-F238E27FC236}">
                  <a16:creationId xmlns:a16="http://schemas.microsoft.com/office/drawing/2014/main" id="{7F3D215F-4522-4055-BA6B-1896F87C5460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 rot="10800000">
              <a:off x="4073" y="1566"/>
              <a:ext cx="38" cy="22"/>
            </a:xfrm>
            <a:prstGeom prst="ellipse">
              <a:avLst/>
            </a:prstGeom>
            <a:solidFill>
              <a:schemeClr val="bg2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1051" dirty="0">
                <a:solidFill>
                  <a:prstClr val="black"/>
                </a:solidFill>
              </a:endParaRPr>
            </a:p>
          </p:txBody>
        </p:sp>
        <p:sp>
          <p:nvSpPr>
            <p:cNvPr id="40" name="Oval 133">
              <a:extLst>
                <a:ext uri="{FF2B5EF4-FFF2-40B4-BE49-F238E27FC236}">
                  <a16:creationId xmlns:a16="http://schemas.microsoft.com/office/drawing/2014/main" id="{C3E85D05-C708-40B4-ABCF-08F68F5B2B69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 rot="10800000">
              <a:off x="4071" y="1366"/>
              <a:ext cx="40" cy="22"/>
            </a:xfrm>
            <a:prstGeom prst="ellipse">
              <a:avLst/>
            </a:prstGeom>
            <a:solidFill>
              <a:schemeClr val="bg2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1051" dirty="0">
                <a:solidFill>
                  <a:prstClr val="black"/>
                </a:solidFill>
              </a:endParaRPr>
            </a:p>
          </p:txBody>
        </p:sp>
      </p:grpSp>
      <p:sp>
        <p:nvSpPr>
          <p:cNvPr id="41" name="Rectangle 181">
            <a:extLst>
              <a:ext uri="{FF2B5EF4-FFF2-40B4-BE49-F238E27FC236}">
                <a16:creationId xmlns:a16="http://schemas.microsoft.com/office/drawing/2014/main" id="{14F8F6FB-5B5E-4990-9C48-C951DB342FA3}"/>
              </a:ext>
            </a:extLst>
          </p:cNvPr>
          <p:cNvSpPr>
            <a:spLocks noChangeArrowheads="1"/>
          </p:cNvSpPr>
          <p:nvPr/>
        </p:nvSpPr>
        <p:spPr bwMode="gray">
          <a:xfrm>
            <a:off x="7077009" y="3954018"/>
            <a:ext cx="3028507" cy="238107"/>
          </a:xfrm>
          <a:prstGeom prst="rect">
            <a:avLst/>
          </a:prstGeom>
          <a:solidFill>
            <a:srgbClr val="050153"/>
          </a:solidFill>
          <a:ln w="9525">
            <a:solidFill>
              <a:srgbClr val="7F7F7F"/>
            </a:solidFill>
            <a:miter lim="800000"/>
            <a:headEnd/>
            <a:tailEnd/>
          </a:ln>
        </p:spPr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Decisiones a tomar</a:t>
            </a:r>
          </a:p>
        </p:txBody>
      </p:sp>
      <p:sp>
        <p:nvSpPr>
          <p:cNvPr id="42" name="Rectangle 178">
            <a:extLst>
              <a:ext uri="{FF2B5EF4-FFF2-40B4-BE49-F238E27FC236}">
                <a16:creationId xmlns:a16="http://schemas.microsoft.com/office/drawing/2014/main" id="{A963BBB5-5E9D-45B4-84C6-7444B0F53495}"/>
              </a:ext>
            </a:extLst>
          </p:cNvPr>
          <p:cNvSpPr>
            <a:spLocks noChangeArrowheads="1"/>
          </p:cNvSpPr>
          <p:nvPr/>
        </p:nvSpPr>
        <p:spPr bwMode="gray">
          <a:xfrm>
            <a:off x="7077009" y="4222273"/>
            <a:ext cx="3028507" cy="17556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lIns="45720" tIns="91440" rIns="45720"/>
          <a:lstStyle/>
          <a:p>
            <a:pPr marL="228594" indent="-228594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</a:pPr>
            <a:endParaRPr lang="es-CO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s-CO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s-CO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Rectangle 6">
            <a:extLst>
              <a:ext uri="{FF2B5EF4-FFF2-40B4-BE49-F238E27FC236}">
                <a16:creationId xmlns:a16="http://schemas.microsoft.com/office/drawing/2014/main" id="{E06E5D28-8383-4A65-95CA-018699837666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28192" y="6274768"/>
            <a:ext cx="311151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Desviación en días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frente proyección</a:t>
            </a:r>
          </a:p>
        </p:txBody>
      </p:sp>
      <p:sp>
        <p:nvSpPr>
          <p:cNvPr id="44" name="Rectangle 6">
            <a:extLst>
              <a:ext uri="{FF2B5EF4-FFF2-40B4-BE49-F238E27FC236}">
                <a16:creationId xmlns:a16="http://schemas.microsoft.com/office/drawing/2014/main" id="{59B87256-EEC0-438C-9ED1-CCAD7F5827A5}"/>
              </a:ext>
            </a:extLst>
          </p:cNvPr>
          <p:cNvSpPr>
            <a:spLocks noChangeArrowheads="1"/>
          </p:cNvSpPr>
          <p:nvPr/>
        </p:nvSpPr>
        <p:spPr bwMode="gray">
          <a:xfrm>
            <a:off x="7513945" y="6613330"/>
            <a:ext cx="932495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30</a:t>
            </a:r>
          </a:p>
        </p:txBody>
      </p:sp>
      <p:sp>
        <p:nvSpPr>
          <p:cNvPr id="45" name="Rectangle 6">
            <a:extLst>
              <a:ext uri="{FF2B5EF4-FFF2-40B4-BE49-F238E27FC236}">
                <a16:creationId xmlns:a16="http://schemas.microsoft.com/office/drawing/2014/main" id="{5173BC2F-D0DD-45F6-BF24-87B33BCA1BD5}"/>
              </a:ext>
            </a:extLst>
          </p:cNvPr>
          <p:cNvSpPr>
            <a:spLocks noChangeArrowheads="1"/>
          </p:cNvSpPr>
          <p:nvPr/>
        </p:nvSpPr>
        <p:spPr bwMode="gray">
          <a:xfrm>
            <a:off x="8494937" y="6602877"/>
            <a:ext cx="360276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 0</a:t>
            </a:r>
          </a:p>
        </p:txBody>
      </p:sp>
      <p:sp>
        <p:nvSpPr>
          <p:cNvPr id="46" name="Rectangle 181">
            <a:extLst>
              <a:ext uri="{FF2B5EF4-FFF2-40B4-BE49-F238E27FC236}">
                <a16:creationId xmlns:a16="http://schemas.microsoft.com/office/drawing/2014/main" id="{BCA1B401-83F6-44C8-AF5E-A168A6990989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9492" y="3377121"/>
            <a:ext cx="3316979" cy="253525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Ejecución Financiera</a:t>
            </a:r>
          </a:p>
        </p:txBody>
      </p:sp>
      <p:grpSp>
        <p:nvGrpSpPr>
          <p:cNvPr id="47" name="Group 51">
            <a:extLst>
              <a:ext uri="{FF2B5EF4-FFF2-40B4-BE49-F238E27FC236}">
                <a16:creationId xmlns:a16="http://schemas.microsoft.com/office/drawing/2014/main" id="{431777E7-0683-43B8-9FD4-69A19A393A75}"/>
              </a:ext>
            </a:extLst>
          </p:cNvPr>
          <p:cNvGrpSpPr/>
          <p:nvPr/>
        </p:nvGrpSpPr>
        <p:grpSpPr>
          <a:xfrm>
            <a:off x="3900184" y="3938600"/>
            <a:ext cx="2926080" cy="2079873"/>
            <a:chOff x="2981481" y="3803867"/>
            <a:chExt cx="2926080" cy="2079873"/>
          </a:xfrm>
          <a:solidFill>
            <a:srgbClr val="050153"/>
          </a:solidFill>
        </p:grpSpPr>
        <p:sp>
          <p:nvSpPr>
            <p:cNvPr id="48" name="Rectangle 181">
              <a:extLst>
                <a:ext uri="{FF2B5EF4-FFF2-40B4-BE49-F238E27FC236}">
                  <a16:creationId xmlns:a16="http://schemas.microsoft.com/office/drawing/2014/main" id="{E9DE8831-CBC0-4D2F-9CD2-046BE005CC7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981481" y="3803867"/>
              <a:ext cx="2926080" cy="253525"/>
            </a:xfrm>
            <a:prstGeom prst="rect">
              <a:avLst/>
            </a:prstGeom>
            <a:grpFill/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wrap="none" lIns="237744" rIns="0" anchor="ctr"/>
            <a:lstStyle/>
            <a:p>
              <a:pPr algn="ctr"/>
              <a:r>
                <a:rPr lang="en-US" sz="1051" b="1" dirty="0">
                  <a:solidFill>
                    <a:srgbClr val="FFFF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Riesgos y acciones tomadas</a:t>
              </a:r>
            </a:p>
          </p:txBody>
        </p:sp>
        <p:sp>
          <p:nvSpPr>
            <p:cNvPr id="49" name="Rectangle 178">
              <a:extLst>
                <a:ext uri="{FF2B5EF4-FFF2-40B4-BE49-F238E27FC236}">
                  <a16:creationId xmlns:a16="http://schemas.microsoft.com/office/drawing/2014/main" id="{294C74DC-603F-4DC3-B8D5-843A719E947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981481" y="4128102"/>
              <a:ext cx="2926080" cy="1755638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lIns="45720" tIns="91440" rIns="45720"/>
            <a:lstStyle/>
            <a:p>
              <a:pPr marL="228594" indent="-228594">
                <a:spcBef>
                  <a:spcPts val="300"/>
                </a:spcBef>
                <a:spcAft>
                  <a:spcPts val="300"/>
                </a:spcAft>
                <a:buClr>
                  <a:srgbClr val="000000"/>
                </a:buClr>
                <a:buSzPct val="120000"/>
                <a:buFont typeface="Arial" pitchFamily="34" charset="0"/>
                <a:buChar char="•"/>
              </a:pPr>
              <a:endParaRPr lang="en-US" sz="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50" name="Rectangle 178">
            <a:extLst>
              <a:ext uri="{FF2B5EF4-FFF2-40B4-BE49-F238E27FC236}">
                <a16:creationId xmlns:a16="http://schemas.microsoft.com/office/drawing/2014/main" id="{25E88758-C0C4-463D-8D44-42E974BC820F}"/>
              </a:ext>
            </a:extLst>
          </p:cNvPr>
          <p:cNvSpPr>
            <a:spLocks noChangeArrowheads="1"/>
          </p:cNvSpPr>
          <p:nvPr/>
        </p:nvSpPr>
        <p:spPr bwMode="gray">
          <a:xfrm>
            <a:off x="254896" y="5681569"/>
            <a:ext cx="2783274" cy="43564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lIns="45720" tIns="91440" rIns="45720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Tx/>
              <a:buChar char="-"/>
            </a:pPr>
            <a:r>
              <a:rPr lang="es-CO" sz="800" dirty="0"/>
              <a:t>Fernando Florez/ Supervisor </a:t>
            </a:r>
            <a:r>
              <a:rPr lang="es-CO" sz="800" dirty="0" err="1"/>
              <a:t>Enterritorio</a:t>
            </a:r>
            <a:endParaRPr lang="es-CO" sz="800" dirty="0"/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Tx/>
              <a:buChar char="-"/>
            </a:pPr>
            <a:r>
              <a:rPr lang="es-CO" sz="800" dirty="0"/>
              <a:t>5940407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Tx/>
              <a:buChar char="-"/>
            </a:pPr>
            <a:endParaRPr lang="es-CO" sz="800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" name="Rectangle 181">
            <a:extLst>
              <a:ext uri="{FF2B5EF4-FFF2-40B4-BE49-F238E27FC236}">
                <a16:creationId xmlns:a16="http://schemas.microsoft.com/office/drawing/2014/main" id="{93CB8FD8-EE1A-4D96-A24A-CD512A0F05B6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5430" y="970966"/>
            <a:ext cx="3350480" cy="253525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 proyectado vs. </a:t>
            </a:r>
            <a:r>
              <a:rPr lang="en-US" sz="1051" b="1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</a:t>
            </a:r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Real</a:t>
            </a:r>
          </a:p>
        </p:txBody>
      </p:sp>
      <p:sp>
        <p:nvSpPr>
          <p:cNvPr id="52" name="Rectangle 181">
            <a:extLst>
              <a:ext uri="{FF2B5EF4-FFF2-40B4-BE49-F238E27FC236}">
                <a16:creationId xmlns:a16="http://schemas.microsoft.com/office/drawing/2014/main" id="{105F0566-9F2D-4D4D-AF00-28C336BB9817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48281" y="970965"/>
            <a:ext cx="3505164" cy="253525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Próximos hitos</a:t>
            </a:r>
          </a:p>
        </p:txBody>
      </p:sp>
      <p:sp>
        <p:nvSpPr>
          <p:cNvPr id="53" name="Rectangle 186">
            <a:extLst>
              <a:ext uri="{FF2B5EF4-FFF2-40B4-BE49-F238E27FC236}">
                <a16:creationId xmlns:a16="http://schemas.microsoft.com/office/drawing/2014/main" id="{09DCEAB7-270E-4693-B4E8-B2008088F5EC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7725360" y="966827"/>
            <a:ext cx="848660" cy="264301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GB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Cron.</a:t>
            </a:r>
          </a:p>
        </p:txBody>
      </p:sp>
      <p:sp>
        <p:nvSpPr>
          <p:cNvPr id="54" name="Rectangle 186">
            <a:extLst>
              <a:ext uri="{FF2B5EF4-FFF2-40B4-BE49-F238E27FC236}">
                <a16:creationId xmlns:a16="http://schemas.microsoft.com/office/drawing/2014/main" id="{0E62F80B-32E6-484E-AB36-D30FBBDFB515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7725359" y="1243571"/>
            <a:ext cx="848659" cy="2254557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r>
              <a:rPr lang="en-GB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Abril 16/18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r>
              <a:rPr lang="en-GB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Junio16/18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r>
              <a:rPr lang="en-GB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Julio 03/18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r>
              <a:rPr lang="en-GB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octubre 16/19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5" name="Rectangle 186">
            <a:extLst>
              <a:ext uri="{FF2B5EF4-FFF2-40B4-BE49-F238E27FC236}">
                <a16:creationId xmlns:a16="http://schemas.microsoft.com/office/drawing/2014/main" id="{1CFDD1F0-8DF7-4F3C-8802-CFCF193821FA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8761393" y="966827"/>
            <a:ext cx="578312" cy="264301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GB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Desfase</a:t>
            </a:r>
          </a:p>
        </p:txBody>
      </p:sp>
      <p:sp>
        <p:nvSpPr>
          <p:cNvPr id="56" name="Rectangle 186">
            <a:extLst>
              <a:ext uri="{FF2B5EF4-FFF2-40B4-BE49-F238E27FC236}">
                <a16:creationId xmlns:a16="http://schemas.microsoft.com/office/drawing/2014/main" id="{181B78CA-823A-4AB9-BB25-1B8A5F9D021E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8740353" y="1241891"/>
            <a:ext cx="578312" cy="2240632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7" name="Rectangle 183">
            <a:extLst>
              <a:ext uri="{FF2B5EF4-FFF2-40B4-BE49-F238E27FC236}">
                <a16:creationId xmlns:a16="http://schemas.microsoft.com/office/drawing/2014/main" id="{7912DC03-B418-41A1-9429-2AB97317FC19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9611620" y="966827"/>
            <a:ext cx="498009" cy="245529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Status</a:t>
            </a:r>
          </a:p>
        </p:txBody>
      </p:sp>
      <p:sp>
        <p:nvSpPr>
          <p:cNvPr id="58" name="Rectangle 186">
            <a:extLst>
              <a:ext uri="{FF2B5EF4-FFF2-40B4-BE49-F238E27FC236}">
                <a16:creationId xmlns:a16="http://schemas.microsoft.com/office/drawing/2014/main" id="{B52089C7-EE22-4332-AA42-94E82C77373F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9611620" y="1225663"/>
            <a:ext cx="493896" cy="2254557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 marL="182875" indent="-18287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</a:pPr>
            <a:endParaRPr lang="en-GB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9" name="Imagen 58" descr="Imagen que contiene texto, mapa&#10;&#10;Descripción generada automáticamente">
            <a:extLst>
              <a:ext uri="{FF2B5EF4-FFF2-40B4-BE49-F238E27FC236}">
                <a16:creationId xmlns:a16="http://schemas.microsoft.com/office/drawing/2014/main" id="{B8B68808-7313-446D-A947-F8AEBAE418B5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9492" y="3687308"/>
            <a:ext cx="3303831" cy="155587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0" name="Imagen 59" descr="Imagen que contiene texto, mapa&#10;&#10;Descripción generada automáticamente">
            <a:extLst>
              <a:ext uri="{FF2B5EF4-FFF2-40B4-BE49-F238E27FC236}">
                <a16:creationId xmlns:a16="http://schemas.microsoft.com/office/drawing/2014/main" id="{89F56FB2-8CA8-4A9C-B659-8BAB4B32B7BB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5430" y="1252227"/>
            <a:ext cx="3361563" cy="176781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1" name="26 Elipse">
            <a:extLst>
              <a:ext uri="{FF2B5EF4-FFF2-40B4-BE49-F238E27FC236}">
                <a16:creationId xmlns:a16="http://schemas.microsoft.com/office/drawing/2014/main" id="{775DD3E0-7E14-4EC3-8290-769A34833F1E}"/>
              </a:ext>
            </a:extLst>
          </p:cNvPr>
          <p:cNvSpPr/>
          <p:nvPr/>
        </p:nvSpPr>
        <p:spPr>
          <a:xfrm>
            <a:off x="9751829" y="1471357"/>
            <a:ext cx="213478" cy="161580"/>
          </a:xfrm>
          <a:prstGeom prst="ellipse">
            <a:avLst/>
          </a:prstGeom>
          <a:solidFill>
            <a:srgbClr val="327E4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62" name="26 Elipse">
            <a:extLst>
              <a:ext uri="{FF2B5EF4-FFF2-40B4-BE49-F238E27FC236}">
                <a16:creationId xmlns:a16="http://schemas.microsoft.com/office/drawing/2014/main" id="{5274D21E-B63A-4DC6-8141-53076B8241A5}"/>
              </a:ext>
            </a:extLst>
          </p:cNvPr>
          <p:cNvSpPr/>
          <p:nvPr/>
        </p:nvSpPr>
        <p:spPr>
          <a:xfrm>
            <a:off x="9751611" y="2149757"/>
            <a:ext cx="213478" cy="161580"/>
          </a:xfrm>
          <a:prstGeom prst="ellipse">
            <a:avLst/>
          </a:prstGeom>
          <a:solidFill>
            <a:srgbClr val="327E4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grpSp>
        <p:nvGrpSpPr>
          <p:cNvPr id="63" name="2 Grupo">
            <a:extLst>
              <a:ext uri="{FF2B5EF4-FFF2-40B4-BE49-F238E27FC236}">
                <a16:creationId xmlns:a16="http://schemas.microsoft.com/office/drawing/2014/main" id="{0A436F5C-B563-4DEB-9D73-AE3BB0E9202E}"/>
              </a:ext>
            </a:extLst>
          </p:cNvPr>
          <p:cNvGrpSpPr/>
          <p:nvPr/>
        </p:nvGrpSpPr>
        <p:grpSpPr>
          <a:xfrm>
            <a:off x="7618633" y="6205413"/>
            <a:ext cx="1700032" cy="384758"/>
            <a:chOff x="7164287" y="6381328"/>
            <a:chExt cx="1404770" cy="360040"/>
          </a:xfrm>
        </p:grpSpPr>
        <p:sp>
          <p:nvSpPr>
            <p:cNvPr id="64" name="Rectángulo redondeado 31">
              <a:extLst>
                <a:ext uri="{FF2B5EF4-FFF2-40B4-BE49-F238E27FC236}">
                  <a16:creationId xmlns:a16="http://schemas.microsoft.com/office/drawing/2014/main" id="{79DBC480-27B0-4336-8DCC-22829C460735}"/>
                </a:ext>
              </a:extLst>
            </p:cNvPr>
            <p:cNvSpPr/>
            <p:nvPr/>
          </p:nvSpPr>
          <p:spPr>
            <a:xfrm>
              <a:off x="7164287" y="6453336"/>
              <a:ext cx="1298901" cy="28803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5" name="26 Elipse">
              <a:extLst>
                <a:ext uri="{FF2B5EF4-FFF2-40B4-BE49-F238E27FC236}">
                  <a16:creationId xmlns:a16="http://schemas.microsoft.com/office/drawing/2014/main" id="{135BF92E-70F9-4542-9F4B-FA28FFF96CED}"/>
                </a:ext>
              </a:extLst>
            </p:cNvPr>
            <p:cNvSpPr/>
            <p:nvPr/>
          </p:nvSpPr>
          <p:spPr>
            <a:xfrm>
              <a:off x="7968702" y="6529816"/>
              <a:ext cx="176401" cy="151200"/>
            </a:xfrm>
            <a:prstGeom prst="ellipse">
              <a:avLst/>
            </a:prstGeom>
            <a:solidFill>
              <a:srgbClr val="327E46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6" name="32 Elipse">
              <a:extLst>
                <a:ext uri="{FF2B5EF4-FFF2-40B4-BE49-F238E27FC236}">
                  <a16:creationId xmlns:a16="http://schemas.microsoft.com/office/drawing/2014/main" id="{2975A682-145F-4185-A02E-607145390970}"/>
                </a:ext>
              </a:extLst>
            </p:cNvPr>
            <p:cNvSpPr/>
            <p:nvPr/>
          </p:nvSpPr>
          <p:spPr>
            <a:xfrm>
              <a:off x="8244407" y="6529816"/>
              <a:ext cx="176401" cy="151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7" name="1 Rectángulo">
              <a:extLst>
                <a:ext uri="{FF2B5EF4-FFF2-40B4-BE49-F238E27FC236}">
                  <a16:creationId xmlns:a16="http://schemas.microsoft.com/office/drawing/2014/main" id="{B17A7465-E55C-4172-A518-B72CBC88816B}"/>
                </a:ext>
              </a:extLst>
            </p:cNvPr>
            <p:cNvSpPr/>
            <p:nvPr/>
          </p:nvSpPr>
          <p:spPr>
            <a:xfrm>
              <a:off x="7335864" y="6381328"/>
              <a:ext cx="987770" cy="172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s-CO" sz="600" b="1" cap="all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semáforo</a:t>
              </a:r>
            </a:p>
          </p:txBody>
        </p:sp>
        <p:sp>
          <p:nvSpPr>
            <p:cNvPr id="68" name="34 Rectángulo">
              <a:extLst>
                <a:ext uri="{FF2B5EF4-FFF2-40B4-BE49-F238E27FC236}">
                  <a16:creationId xmlns:a16="http://schemas.microsoft.com/office/drawing/2014/main" id="{7DF525E9-28A4-4DE0-ACE9-D7FBCF894A60}"/>
                </a:ext>
              </a:extLst>
            </p:cNvPr>
            <p:cNvSpPr/>
            <p:nvPr/>
          </p:nvSpPr>
          <p:spPr>
            <a:xfrm>
              <a:off x="8101513" y="6497501"/>
              <a:ext cx="467544" cy="201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s-CO" sz="800" b="1" cap="all" dirty="0">
                  <a:solidFill>
                    <a:prstClr val="black"/>
                  </a:solidFill>
                  <a:latin typeface="Arial" pitchFamily="34" charset="0"/>
                  <a:ea typeface="Verdana" panose="020B0604030504040204" pitchFamily="34" charset="0"/>
                  <a:cs typeface="Arial" pitchFamily="34" charset="0"/>
                </a:rPr>
                <a:t>N/A</a:t>
              </a:r>
            </a:p>
          </p:txBody>
        </p:sp>
      </p:grpSp>
      <p:sp>
        <p:nvSpPr>
          <p:cNvPr id="70" name="149 Extracto">
            <a:extLst>
              <a:ext uri="{FF2B5EF4-FFF2-40B4-BE49-F238E27FC236}">
                <a16:creationId xmlns:a16="http://schemas.microsoft.com/office/drawing/2014/main" id="{B1EEB487-4E3B-4A83-87AF-0D6BD2545306}"/>
              </a:ext>
            </a:extLst>
          </p:cNvPr>
          <p:cNvSpPr/>
          <p:nvPr/>
        </p:nvSpPr>
        <p:spPr>
          <a:xfrm>
            <a:off x="7772346" y="6360668"/>
            <a:ext cx="176400" cy="151200"/>
          </a:xfrm>
          <a:prstGeom prst="flowChartExtra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71" name="150 Proceso">
            <a:extLst>
              <a:ext uri="{FF2B5EF4-FFF2-40B4-BE49-F238E27FC236}">
                <a16:creationId xmlns:a16="http://schemas.microsoft.com/office/drawing/2014/main" id="{3FBFCC2E-CF3D-4F21-AA6D-E56C52A0D3C7}"/>
              </a:ext>
            </a:extLst>
          </p:cNvPr>
          <p:cNvSpPr/>
          <p:nvPr/>
        </p:nvSpPr>
        <p:spPr>
          <a:xfrm>
            <a:off x="8179104" y="6369724"/>
            <a:ext cx="176400" cy="1512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723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6mB_Lj_bE6SuG_W7A.NK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Mnwk0joAEy9gzqZz4ZOE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Mnwk0joAEy9gzqZz4ZOEA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AE79D6F62744A90ED38F7A4107209" ma:contentTypeVersion="8" ma:contentTypeDescription="Create a new document." ma:contentTypeScope="" ma:versionID="c0583f2f575c464155c1962f22a9c21d">
  <xsd:schema xmlns:xsd="http://www.w3.org/2001/XMLSchema" xmlns:xs="http://www.w3.org/2001/XMLSchema" xmlns:p="http://schemas.microsoft.com/office/2006/metadata/properties" xmlns:ns3="0381c238-0115-4676-9eac-af3b642ab3a9" targetNamespace="http://schemas.microsoft.com/office/2006/metadata/properties" ma:root="true" ma:fieldsID="b3cfb08cb5f9b9908e5dd0ed550ec1a0" ns3:_="">
    <xsd:import namespace="0381c238-0115-4676-9eac-af3b642ab3a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81c238-0115-4676-9eac-af3b642ab3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892A36-F7E2-458C-BF50-9C0D0DBB86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81c238-0115-4676-9eac-af3b642ab3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6CAC43-FD0A-4CFB-A12C-A955837C744A}">
  <ds:schemaRefs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381c238-0115-4676-9eac-af3b642ab3a9"/>
    <ds:schemaRef ds:uri="http://schemas.microsoft.com/office/2006/metadata/properties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307AD7B-8C70-4A8D-8508-A4A33D9C3A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1870</TotalTime>
  <Words>164</Words>
  <Application>Microsoft Office PowerPoint</Application>
  <PresentationFormat>Panorámica</PresentationFormat>
  <Paragraphs>59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Milena Castaneda Moreno</dc:creator>
  <cp:lastModifiedBy>HP</cp:lastModifiedBy>
  <cp:revision>57</cp:revision>
  <cp:lastPrinted>2019-10-29T22:15:30Z</cp:lastPrinted>
  <dcterms:created xsi:type="dcterms:W3CDTF">2019-06-28T15:32:40Z</dcterms:created>
  <dcterms:modified xsi:type="dcterms:W3CDTF">2020-04-14T00:54:06Z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0x010100B05AE79D6F62744A90ED38F7A4107209</vt:lpwstr>
  </property>
</Properties>
</file>